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8" r:id="rId2"/>
    <p:sldId id="260" r:id="rId3"/>
    <p:sldId id="294" r:id="rId4"/>
    <p:sldId id="295" r:id="rId5"/>
    <p:sldId id="279" r:id="rId6"/>
    <p:sldId id="286" r:id="rId7"/>
    <p:sldId id="296" r:id="rId8"/>
    <p:sldId id="298" r:id="rId9"/>
    <p:sldId id="299" r:id="rId10"/>
    <p:sldId id="308" r:id="rId11"/>
    <p:sldId id="309" r:id="rId12"/>
    <p:sldId id="310" r:id="rId13"/>
    <p:sldId id="321" r:id="rId14"/>
    <p:sldId id="316" r:id="rId15"/>
    <p:sldId id="322" r:id="rId16"/>
    <p:sldId id="323" r:id="rId17"/>
    <p:sldId id="324" r:id="rId18"/>
    <p:sldId id="325" r:id="rId19"/>
    <p:sldId id="326" r:id="rId20"/>
    <p:sldId id="327" r:id="rId21"/>
    <p:sldId id="266" r:id="rId22"/>
    <p:sldId id="329" r:id="rId23"/>
    <p:sldId id="330" r:id="rId24"/>
    <p:sldId id="331" r:id="rId25"/>
    <p:sldId id="306" r:id="rId26"/>
    <p:sldId id="311" r:id="rId27"/>
    <p:sldId id="312" r:id="rId28"/>
    <p:sldId id="313" r:id="rId29"/>
    <p:sldId id="314" r:id="rId30"/>
    <p:sldId id="301" r:id="rId31"/>
    <p:sldId id="328" r:id="rId32"/>
    <p:sldId id="303" r:id="rId33"/>
    <p:sldId id="300" r:id="rId34"/>
    <p:sldId id="281" r:id="rId35"/>
    <p:sldId id="282" r:id="rId36"/>
    <p:sldId id="315" r:id="rId37"/>
    <p:sldId id="271" r:id="rId38"/>
    <p:sldId id="272" r:id="rId39"/>
    <p:sldId id="284" r:id="rId40"/>
    <p:sldId id="283" r:id="rId41"/>
    <p:sldId id="285" r:id="rId42"/>
    <p:sldId id="273" r:id="rId43"/>
    <p:sldId id="274" r:id="rId44"/>
    <p:sldId id="304" r:id="rId45"/>
    <p:sldId id="305" r:id="rId4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6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78" d="100"/>
          <a:sy n="78" d="100"/>
        </p:scale>
        <p:origin x="29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6:29:38.6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1 825 24575,'3'-1'0,"0"1"0,1-1 0,-1 0 0,1-1 0,-1 1 0,0-1 0,0 1 0,0-1 0,4-3 0,11-5 0,375-181 0,-152 67 0,45-20 0,-232 125 0,0 2 0,1 2 0,1 3 0,103-9 0,-60 15 0,125 8 0,-198 0 0,0 1 0,0 2 0,-1 1 0,39 13 0,96 47 0,-112-44 0,84 37 0,221 91 0,65-15 0,-343-118 0,0-2 0,0-4 0,140 2 0,2-13 0,272-6 0,141-61 0,-408 37 0,493-64 0,-445 55 0,95-10 0,419 28 0,-700 27 0,-1 3 0,0 4 0,-1 4 0,-1 3 0,-1 3 0,-1 4 0,-1 4 0,81 44 0,-69-31 0,2-5 0,150 44 0,203 16 0,-309-79 0,1-7 0,170-5 0,274-37 0,-41-34 0,-5-28 0,240-34 0,-545 92 0,196-17 0,-405 50 0,0 0 0,0 2 0,-1 0 0,1 2 0,-1 0 0,0 1 0,25 10 0,12 9 0,59 33 0,-56-25 0,785 332 0,-745-326 0,2-4 0,2-5 0,113 16 0,-144-39 0,130-6 0,-99-2 0,149-3 0,-1-11 0,440-86 0,-75-54 0,-574 144 0,58-16 0,210-51 0,474-88 0,-404 79 0,94 9 0,-240 48 0,-137 17 0,125-1 0,-168 15 0,0 2 0,1 3 0,94 21 0,-85-7 0,96 43 0,-98-36 0,90 25 0,-108-40 0,32 10 0,1-3 0,0-4 0,89 5 0,-94-20 0,0-2 0,0-4 0,-1-3 0,106-29 0,271-110 0,-348 104 0,167-100 0,-116 58 0,286-127 0,-410 203 0,1 3 0,0 0 0,1 2 0,-1 1 0,46-2 0,153 9 0,-219-1 0,41 3 0,-1 3 0,0 1 0,0 3 0,-1 2 0,-1 2 0,49 23 0,262 147 0,-242-119 0,235 96 0,-330-154 0,1 0 0,0-2 0,0 0 0,28 3 0,134 13 0,31 2 0,510-12 0,-615-15 0,0-6 0,0-4 0,-1-5 0,-1-5 0,-1-4 0,197-80 0,-223 72 0,286-136 0,-340 157-455,1 1 0,32-11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A6C21-85B4-7141-96C0-2A92517E498E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A917F-34A7-8444-95F7-00DA50CA6E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28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CBF60-8E32-530A-0408-E5DC4519E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4E37197-3663-ABD5-08A9-92F722886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3A84D28-1D8E-D060-7BDB-CD5EABC4146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2175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B5F7B-D076-1D23-0AFF-6CF18E2D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B8C38CF-7347-6420-F8B4-130D0326D4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438A5343-47E0-CBC2-47F1-2E8FBA4306C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1327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354B0-D56F-C924-42AA-49669590B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841B6B2-3805-D4E2-0C8F-75CE5F449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6A66906-0B7F-A1AA-C563-36D84A2EE64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028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4A862-916F-2C90-6F12-2A7A27173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3D534A6-0A9C-0E6F-92D6-57D9D0161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66AB00CB-B045-5203-BB8E-99C09DF979B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859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70E51-CC8E-4BE5-E4C8-D9328F487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DF7B3F6-D0FB-B862-9D27-9E1578CD4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50A8138-4CDA-6D7A-557A-F51DA5C0455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3251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FB99-D22E-8C62-CDEE-2620B0CFF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4435172-9656-11AA-4F37-C942C0D04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1440A26-9E52-DF30-9A5E-CDDABFCC409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738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8A51F-7D3D-DBCE-71C7-5BA33E405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B689422-4CF0-1AA0-1B64-1807D51C5C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4CC0C6E7-E106-0A8E-C1DD-70F1552E3CC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7359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245BD-D28A-8C72-248E-B8FDE1125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0E6384E-4EBA-2226-1ADD-891B27C14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D5E89AF-53F1-5943-EBA0-B9508C75CF7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370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7AD5F-1761-949D-A8BC-3661C5F4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8859244-0E6B-CD7A-12CE-C28BA6EC1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F9ACB3D-1FB8-2EEB-8883-FA626F85DDF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1306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A673A-B48D-452C-1725-BEADF4021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E6841EA-1CD7-3AFC-9ED2-3852ED662C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71AB25D-BAC0-AF43-F264-C0BA1C4EF9E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3720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6268-0117-1417-E6E4-B67EF7386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25B9FB81-0ADC-B695-6A7B-6A00A218E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7A65C9B-7CF4-F9D8-C931-36C7F99BD39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834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C633-CD65-A2AE-00A0-6A0CF42DF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B50222D-9789-4E89-470F-CD6B50455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96A804C-E580-C5B1-C9A8-CB3F2AB3BA5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492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21A29-A596-1019-A87A-EC7BB9BAC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311C5FB-9B8A-E794-EB1B-4F885405AB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E66BF96-B6A3-9304-454A-6ECE717F964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3609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89C91-47E9-A316-53F1-E147FB835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B9762B4-3A6B-184F-F852-033B68527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19300E9-B45E-1622-20C3-0DB4C93AA1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753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D0CE0-100C-0D4F-DACF-EF5E4C3CC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D31B393-E40D-178D-A987-FD13C67894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F32B1ED-4461-5536-BFF6-5BFD32FADA2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7596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AE7CB-63B4-2064-3AA9-34C0E210D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99F0465-BE69-2104-A474-EBC401130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805086F-B1EB-59EF-2EB5-03EE760FFB3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5995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7BEDA-207E-AB1F-EEC1-A7236959C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433F3286-C813-0330-EB62-30F735A92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2DC7046-4D2D-3BE2-FCBE-08837FB7B65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29107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F2A79-8DC0-26F6-EDC9-D7179387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7050366-BABF-0C85-D7C7-76A932624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35B2F55-6D40-7EC0-16D0-AF0ED0C6173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2380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7DF70-58F5-6CB4-D372-62DC40EFB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F07708A-6E47-4DD8-49BC-196BF9BD9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DA7D090-232D-6A8F-7F8B-7CD3D795992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771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7DF70-58F5-6CB4-D372-62DC40EFB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F07708A-6E47-4DD8-49BC-196BF9BD9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DA7D090-232D-6A8F-7F8B-7CD3D795992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563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8768C-EA9B-F952-2B75-4F076743D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EA4BEFE-9FAB-C21B-FB8B-E6B5BABC78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E931405-8F1E-D963-A271-117FFCDB4B1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9527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BB720-C285-957B-9349-15F3E1720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0F8D71A-6DE8-0C2D-37E9-EE3276583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4CC7143D-8CF8-3F09-B0A2-9081A7582D0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6325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F9B45-0496-0434-A491-24150CCA7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C77B405-521A-581D-3B05-EA833B50D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3BB31E8-853B-56FE-7CC3-C70339A6596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8304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97F80-87D1-8263-318D-4D7982A3B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DDD8786-7FD2-DCA3-B385-66436DD21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8EE2527-4821-3B97-9F3D-92850F0DFA1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15911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A5E07-DD25-0C1C-3804-E0E4BA6D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09EF9FF4-DB98-CB63-7450-610FC90F2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FD28EE9-7C85-709C-C81A-13A99D5F07F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4884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C682-EEA5-B0D5-B341-8789394F0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A7C04A4-48B0-70C7-F72D-A56546C08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A3F0505-251F-EC89-7F3A-87BD6DCF291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3722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059F9-96D4-7571-ACE8-F9CE492D0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E151803-1C4C-1F65-EDC1-D16F320B8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82AB603C-3F38-0145-B673-D17B9F18A2E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4339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1D1F4-AD14-EAB1-98B2-F06B97881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6B09133-5FC6-D52B-61E7-52E6C5F11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4CB48E8-F85D-D10D-2858-90B34CBBF76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46948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8BF0D-5250-8E6E-81FD-A6E6CFDCB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6584711-2807-97F3-E5D6-FD94FF74D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2E89639-BBC0-B4F2-6D97-5CDC764D7CA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1951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DFFE1-566A-823C-2A5A-E03F643B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BEF9CE45-BE13-851F-E1ED-23F2D2A21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7FBE609-A6A6-E53B-CE34-026E4D8DED5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38390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4543D-64A2-5BB4-7F2B-251083F8D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5934261-B4DC-1F99-BAE1-9A2527E34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7A9B5C16-C812-69D3-56B1-DD46176AE03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5735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F5041-E26C-BEE5-C662-908528AC0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0543425-06F6-8220-A897-726DE5430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8ABC393F-BA57-DD35-C776-948E9319E76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0871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FBF54-4942-5509-C64B-EE47D503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F5FAC67-BA65-04FC-86CC-4875FAA192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67D34DF9-16FD-6229-9F7D-E990DD09CFB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766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CA531-C3DA-35B0-7FDE-E33691749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B96D6846-06E9-EF90-9D5D-D2003BA85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04C44C5F-F25C-9611-F815-D5D3AB8091C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81253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BB44D-364C-FCB1-26CF-10B11A954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5F53333-2655-D33C-2398-B2D064FDDA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6638D0F-1E3E-7466-1C22-F33C73023C2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6768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13453-ED12-1D75-A836-2002F2545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A5B64FC-A6C3-AB64-4B2F-5DD7D3F61F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FF0C9A98-C6FD-3EBE-8C53-D3A16C2943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88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E7244-F887-0B5A-38E6-107C4B32B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D7C608F-0683-1299-26B6-62F8E2516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03BD0D3-3DD7-3103-B325-5492EBBBBA4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55191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741EA-FCE5-5C38-8126-BC11BED3D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1420C889-14B5-A21D-E2E6-0C545E3F0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CA0B1E5-3E8E-4E1E-6D51-912FC18A996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689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70FC6-CDEE-6F37-6609-28AA08928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179DF880-1631-35A6-C2E5-D1BDE9A86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7D711113-FDED-81ED-30E1-0B0F8130C42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58273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8EADE-D9E2-7AE0-99C5-65F9A4996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485055D-BEDF-6A70-5B4B-9E2AC510D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1C1EBA7-E002-9A2C-8631-A1E85FB59C8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356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3041D-DA80-2AB6-0D2D-0ED68530D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1159AD2-C367-712C-660A-E1E2F7D7B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FDCB118-1496-CC07-1426-EFACEBAD09E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89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8059B-BD35-AB77-CAF8-58B521688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E8BD989-65BD-CA52-6A0C-3F57843FE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FB772E6-CBE3-5EC9-B1B8-819CCC56952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4516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C0301-1670-CA64-D370-6111923FA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0D0C861-2DD7-BB18-4BC2-13D4A2749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15B0AAC-7D84-03C8-B7E4-10EDF4209F0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1726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7BE40-C3E1-423E-4A46-B95641FC0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25F2078-7643-154B-C0F5-BFE246E14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FC74DE1-8F4A-BC7E-1F89-199EE4760F9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8338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6637D-7539-3B47-239E-874A1CD3A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57F9CEA-797A-3994-2870-791ABF888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027C2937-001E-118E-C1A6-C603A2C672D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771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6A1043-16A1-95C9-1C5F-45F4215EB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ADB6033-DA22-10CF-1216-D6E8AABA8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6FD994-6F53-4493-3EAE-C30F3CD3A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F4A0D1-9940-6CF7-A9A9-339D67233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812AAA-F0F7-BF03-AD9A-B6429CD6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241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EE76EB-2429-435F-BCBB-BA867BC0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0879F96-D20D-2025-6324-B0D9052A5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B2CC0A-4C7B-0652-95B4-71D2A262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71C4F7-AA7F-5947-6B73-1CC8A31A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9DB729-7B0D-8602-CC71-20AEADCB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3749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6F4BEF6-AD05-5E17-0896-BA9A020EF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F1FBD1-7DD5-1677-8D2A-82194BEC6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C05707-2DF6-FEC0-0211-F21CEF4CA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EA658C-3432-51D2-ED17-450604C71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9E247E-BD71-DC78-7D32-34AF3A42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3001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d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olo"/>
          <p:cNvSpPr txBox="1">
            <a:spLocks noGrp="1"/>
          </p:cNvSpPr>
          <p:nvPr>
            <p:ph type="title" hasCustomPrompt="1"/>
          </p:nvPr>
        </p:nvSpPr>
        <p:spPr>
          <a:xfrm>
            <a:off x="838200" y="671513"/>
            <a:ext cx="10515600" cy="1193007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9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1353583"/>
            <a:ext cx="10985500" cy="42065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700" b="1"/>
            </a:lvl1pPr>
            <a:lvl2pPr marL="668655" indent="-257175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2pPr>
            <a:lvl3pPr marL="1131570" indent="-30861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3pPr>
            <a:lvl4pPr marL="1577340" indent="-34290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4pPr>
            <a:lvl5pPr marL="1988820" indent="-34290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4" name="Corpo livello uno…"/>
          <p:cNvSpPr txBox="1">
            <a:spLocks noGrp="1"/>
          </p:cNvSpPr>
          <p:nvPr>
            <p:ph type="body" idx="21" hasCustomPrompt="1"/>
          </p:nvPr>
        </p:nvSpPr>
        <p:spPr>
          <a:xfrm>
            <a:off x="838200" y="1985963"/>
            <a:ext cx="10515600" cy="3916204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</p:txBody>
      </p:sp>
      <p:sp>
        <p:nvSpPr>
          <p:cNvPr id="9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54880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8080B2-366C-8E48-690D-694672C5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39CECA-21EB-0EC1-A7D2-54D05727D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7FB635-ADAF-E29B-7D4A-C83825DE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E9C6F6-1D90-9F70-3275-4FB6A181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6E88D5-A6E4-70D4-8285-AD842CEE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20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073580-AAC9-B253-F07D-16CBA7AC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A313033-6DFC-6C8E-616A-E307C1BA1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FDBDF4-FD81-E7F4-2EA3-5F178B84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BB23E9-5AC3-96EF-EB86-7ADB7BBF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4E6A04-C215-C5BE-68BD-F35FCCA5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458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D5F8E-4930-B486-A9BA-EDC5EFA8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8E8192-1F05-9593-884A-167D8884E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BA0E71A-50F3-8A35-A9A7-EC7D15625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D344C6-E8D5-B1AB-5FFF-7933141F1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92EE79-DCF8-C8CA-8F8C-99A4432D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2E6F59C-48D2-D927-4161-B84B9B86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110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0058A9-2523-F05B-EDA7-E1385BBE5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2C23FB-F04C-6B99-6D6F-8F15B1F9C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35C2793-780B-4595-835F-C707FFE22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9938DFB-EB11-C033-48F9-5FC5D0F45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3D92808-4B38-D4E1-09DB-F9D0DAE75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9FC78BB-B8D0-01F7-7E82-5F4F23B7F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462999E-745D-6C78-473C-5B981803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644FC4-5E98-8AD4-A62C-0D84C8075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5221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5BC1E2-8B32-0736-BC5D-01EA1B96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8C85E32-0E53-80C5-5761-0ABA9A79C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B6B57F8-B10F-9EAE-55F4-E2DC0EC43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74F6E1-879B-5679-9968-DAF8024E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2807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108224F-A296-7442-A789-CE7FF043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91CECF1-1547-09DE-A62A-BF31AD60B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D444B0-33CF-62FD-421F-B3E4F88C7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094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2E0BE2-85A2-DE6B-9BE9-A1A416068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DBE44C-E423-4F51-66EB-4B1D2E7F1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BE49F9B-5505-2549-9022-C3449AFCC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171F634-4A23-4D6A-E379-536AD658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9A9061F-48B4-450E-956A-61302268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8D2657-6942-48F3-EEC4-B41ED2EF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0360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9EB891-06F1-DE9B-1A2E-535DC417C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550C570-E7FF-B081-EBF5-41561329D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6D7E3A4-DC1C-B3F0-C1A4-BC84D38CC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AE54FC-6097-04E5-A878-C635031FC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444E36F-8CB0-5683-A7D1-5780A8F3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60B0C5-EE73-1742-067F-7996D705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917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9AAB18A-17DF-8D5B-D049-8B9BDDB3A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543087-D557-0187-57B6-75C582170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AE4BD5-ED4E-F942-96D2-62F6FC14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5448E-DCCA-AB46-A455-710EC07742A3}" type="datetimeFigureOut">
              <a:rPr lang="it-IT" smtClean="0"/>
              <a:t>18/05/2025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E74939-8421-1FA1-3179-71C963380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0DB6C3-ED74-B862-86CA-2CE3CBAC6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576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ric.org/it/che-cosa-sono-i-cambiamenti-climatici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\\wsl.localhost\Ubuntu-20.04\home\robin\projects\PyConIT2025\code_screenshot\gdp_raw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\\wsl.localhost\Ubuntu-20.04\home\robin\projects\PyConIT2025\code_screenshot\temp_co2_raw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xkcd.com/1732/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0.png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file:///\\wsl.localhost\Ubuntu-20.04\home\robin\projects\PyConIT2025\CMIP6_overview.mp4" TargetMode="External"/><Relationship Id="rId1" Type="http://schemas.microsoft.com/office/2007/relationships/media" Target="file:///\\wsl.localhost\Ubuntu-20.04\home\robin\projects\PyConIT2025\CMIP6_overview.mp4" TargetMode="Externa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file:///\\wsl.localhost\Ubuntu-20.04\home\robin\projects\PyConIT2025\CMIP6_api.mp4" TargetMode="External"/><Relationship Id="rId1" Type="http://schemas.microsoft.com/office/2007/relationships/media" Target="file:///\\wsl.localhost\Ubuntu-20.04\home\robin\projects\PyConIT2025\CMIP6_api.mp4" TargetMode="Externa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file:///\\wsl.localhost\Ubuntu-20.04\home\robin\projects\PyConIT2025\code_screenshot\cmip6_get.p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i.org/10.24381/cds.6edf04e0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i.org/10.24381/cds.d08ed09a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4381/cds.d08ed09a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in-Castellani/pyconit25-future-climate-chang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\\wsl.localhost\Ubuntu-20.04\home\robin\projects\PyConIT2025\code_screenshot\pop_raw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703E88-7ECE-6825-B0AD-F3F2B9E29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4F18C4-2146-8574-0AEF-60E260CBAFB9}"/>
              </a:ext>
            </a:extLst>
          </p:cNvPr>
          <p:cNvSpPr txBox="1"/>
          <p:nvPr/>
        </p:nvSpPr>
        <p:spPr>
          <a:xfrm>
            <a:off x="644013" y="1551563"/>
            <a:ext cx="1090397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sz="48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Cos’è il </a:t>
            </a:r>
            <a:r>
              <a:rPr lang="it-IT" sz="4800" b="0" i="0" u="none" strike="noStrik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cambiamento climatico</a:t>
            </a:r>
            <a:r>
              <a:rPr lang="it-IT" sz="48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?</a:t>
            </a:r>
            <a:endParaRPr lang="it-IT" sz="3600" dirty="0">
              <a:effectLst/>
              <a:latin typeface="Helvetica"/>
              <a:cs typeface="Helvetica"/>
            </a:endParaRPr>
          </a:p>
          <a:p>
            <a:pPr rtl="0">
              <a:spcAft>
                <a:spcPts val="1200"/>
              </a:spcAft>
            </a:pPr>
            <a:br>
              <a:rPr lang="it-IT" sz="3600" dirty="0">
                <a:latin typeface="Helvetica"/>
                <a:cs typeface="Helvetica"/>
              </a:rPr>
            </a:br>
            <a:r>
              <a:rPr lang="en-US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</a:rPr>
              <a:t>«</a:t>
            </a:r>
            <a:r>
              <a:rPr lang="it-IT" sz="3600" b="0" i="0" u="none" strike="noStrike" dirty="0">
                <a:solidFill>
                  <a:schemeClr val="bg2">
                    <a:lumMod val="90000"/>
                  </a:schemeClr>
                </a:solidFill>
                <a:effectLst/>
                <a:latin typeface="Helvetica"/>
                <a:cs typeface="Helvetica"/>
              </a:rPr>
              <a:t>Per “cambiamenti climatici” si intendono i cambiamenti </a:t>
            </a:r>
            <a:r>
              <a:rPr lang="it-IT" sz="3600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a lungo termine </a:t>
            </a:r>
            <a:r>
              <a:rPr lang="it-IT" sz="3600" b="0" i="0" u="none" strike="noStrike" dirty="0">
                <a:solidFill>
                  <a:schemeClr val="bg2">
                    <a:lumMod val="90000"/>
                  </a:schemeClr>
                </a:solidFill>
                <a:effectLst/>
                <a:latin typeface="Helvetica"/>
                <a:cs typeface="Helvetica"/>
              </a:rPr>
              <a:t>delle temperature e dei modelli meteorologici.</a:t>
            </a:r>
            <a:r>
              <a:rPr lang="en-US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</a:rPr>
              <a:t> »</a:t>
            </a:r>
            <a:endParaRPr lang="it-IT" sz="3600" dirty="0">
              <a:solidFill>
                <a:schemeClr val="bg2">
                  <a:lumMod val="90000"/>
                </a:schemeClr>
              </a:solidFill>
              <a:effectLst/>
              <a:latin typeface="Helvetica"/>
              <a:cs typeface="Helvetica"/>
            </a:endParaRPr>
          </a:p>
          <a:p>
            <a:pPr rtl="0">
              <a:spcAft>
                <a:spcPts val="1200"/>
              </a:spcAft>
            </a:pPr>
            <a:r>
              <a:rPr lang="it-IT" sz="3600" b="0" i="0" u="none" strike="noStrike" dirty="0">
                <a:solidFill>
                  <a:srgbClr val="ADADAD"/>
                </a:solidFill>
                <a:effectLst/>
                <a:latin typeface="Helvetica"/>
                <a:cs typeface="Helvetica"/>
              </a:rPr>
              <a:t>Cit. </a:t>
            </a:r>
            <a:r>
              <a:rPr lang="it-IT" sz="3600" b="0" i="0" strike="noStrike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Nazioni Unite - Centro Regionale di Informazioni</a:t>
            </a:r>
            <a:endParaRPr lang="it-IT" sz="3600" dirty="0">
              <a:solidFill>
                <a:schemeClr val="bg1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14EB5-2566-1594-9831-03D6A3D6B781}"/>
              </a:ext>
            </a:extLst>
          </p:cNvPr>
          <p:cNvSpPr txBox="1"/>
          <p:nvPr/>
        </p:nvSpPr>
        <p:spPr>
          <a:xfrm>
            <a:off x="8337755" y="6596390"/>
            <a:ext cx="38542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effectLst/>
                <a:hlinkClick r:id="rId3"/>
              </a:rPr>
              <a:t>https://unric.org/it/che-cosa-sono-i-cambiamenti-climatici/</a:t>
            </a:r>
            <a:endParaRPr lang="en-US" sz="11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6164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B60680-4D3A-FAD4-C78A-8A8960A35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0D26F81-9C1F-9F17-0B9C-B4FBF9702580}"/>
              </a:ext>
            </a:extLst>
          </p:cNvPr>
          <p:cNvPicPr>
            <a:picLocks noChangeAspect="1"/>
          </p:cNvPicPr>
          <p:nvPr/>
        </p:nvPicPr>
        <p:blipFill>
          <a:blip r:link="rId3"/>
          <a:srcRect/>
          <a:stretch>
            <a:fillRect/>
          </a:stretch>
        </p:blipFill>
        <p:spPr>
          <a:xfrm>
            <a:off x="1518004" y="0"/>
            <a:ext cx="9044231" cy="6857999"/>
          </a:xfrm>
          <a:prstGeom prst="rect">
            <a:avLst/>
          </a:prstGeom>
        </p:spPr>
      </p:pic>
      <p:pic>
        <p:nvPicPr>
          <p:cNvPr id="2" name="Picture 1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229F6F10-DD0F-7CB8-7D1C-41702486C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119" y="4500715"/>
            <a:ext cx="923925" cy="1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2510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112BF7-34E2-E3A8-73CD-9F708FA2D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4B974B-8F0E-6C1B-E33C-9FFCBF3A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885" y="683234"/>
            <a:ext cx="11422230" cy="51163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AE097C-B17A-84B0-6DF1-258C54E2922A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BA5A56-F9F6-45E4-A97D-70AC308AE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5352"/>
            <a:ext cx="12171850" cy="51163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9C9D1E-0524-EF3D-AE28-891ABF21B4C7}"/>
              </a:ext>
            </a:extLst>
          </p:cNvPr>
          <p:cNvSpPr txBox="1"/>
          <p:nvPr/>
        </p:nvSpPr>
        <p:spPr>
          <a:xfrm>
            <a:off x="2949435" y="221116"/>
            <a:ext cx="6272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https://github.com/owid/co2-data</a:t>
            </a:r>
          </a:p>
        </p:txBody>
      </p:sp>
    </p:spTree>
    <p:extLst>
      <p:ext uri="{BB962C8B-B14F-4D97-AF65-F5344CB8AC3E}">
        <p14:creationId xmlns:p14="http://schemas.microsoft.com/office/powerpoint/2010/main" val="30447780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4539C7-1C83-97FE-C815-D480F2714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62BAE-09D2-F8A6-F8D1-4EC9D5D4A123}"/>
              </a:ext>
            </a:extLst>
          </p:cNvPr>
          <p:cNvPicPr>
            <a:picLocks noChangeAspect="1"/>
          </p:cNvPicPr>
          <p:nvPr/>
        </p:nvPicPr>
        <p:blipFill>
          <a:blip r:link="rId3"/>
          <a:srcRect/>
          <a:stretch>
            <a:fillRect/>
          </a:stretch>
        </p:blipFill>
        <p:spPr>
          <a:xfrm>
            <a:off x="0" y="892968"/>
            <a:ext cx="12192000" cy="50720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039B75-F9CC-DDED-E3A2-557D375BCD21}"/>
              </a:ext>
            </a:extLst>
          </p:cNvPr>
          <p:cNvSpPr/>
          <p:nvPr/>
        </p:nvSpPr>
        <p:spPr>
          <a:xfrm>
            <a:off x="501445" y="2753360"/>
            <a:ext cx="10589342" cy="2654382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C22DDF07-D982-2F0D-65C5-252CCD459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481" y="1374057"/>
            <a:ext cx="923925" cy="1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100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53E81-72D5-4A18-5694-5A1E87794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screen with white lines&#10;&#10;AI-generated content may be incorrect.">
            <a:extLst>
              <a:ext uri="{FF2B5EF4-FFF2-40B4-BE49-F238E27FC236}">
                <a16:creationId xmlns:a16="http://schemas.microsoft.com/office/drawing/2014/main" id="{6AC429CB-6B74-AA9E-8FD7-D1DE9FBBF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05" y="0"/>
            <a:ext cx="10763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8634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4A2221-E86B-2E8F-AE9A-37F3FA550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screen with white lines&#10;&#10;AI-generated content may be incorrect.">
            <a:extLst>
              <a:ext uri="{FF2B5EF4-FFF2-40B4-BE49-F238E27FC236}">
                <a16:creationId xmlns:a16="http://schemas.microsoft.com/office/drawing/2014/main" id="{6D8D70C3-ABA0-39BD-6713-BA5C20E3E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2" y="0"/>
            <a:ext cx="10915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3907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F9F568-8E0D-DEEC-1501-1EBF700CE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line&#10;&#10;AI-generated content may be incorrect.">
            <a:extLst>
              <a:ext uri="{FF2B5EF4-FFF2-40B4-BE49-F238E27FC236}">
                <a16:creationId xmlns:a16="http://schemas.microsoft.com/office/drawing/2014/main" id="{36885B06-E429-F589-1823-A2D12706B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87" y="0"/>
            <a:ext cx="1116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1363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825B9-5F99-1046-03F7-42487D4C3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289E778C-5AF7-E3A7-1F13-370B6A32E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2" y="0"/>
            <a:ext cx="11097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61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697DCC-7C6E-4B1D-C632-4ADB0BB4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D557AC14-9A2C-5F7B-DCA5-5D9E28C14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2" y="0"/>
            <a:ext cx="11097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2578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F54EB-7F23-E752-5516-BBB7E1C4F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FB6205F6-DA63-0B42-43E5-5882C3AA2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2" y="0"/>
            <a:ext cx="11097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0359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4C2AC5-3D1A-48B5-C72E-70CDDB861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25564112-397A-331E-C60E-5E0C5A430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2" y="0"/>
            <a:ext cx="11097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3763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2AF57C-F175-37B1-C38B-F937C2E3E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lobalWarming_2x_1080_extended5">
            <a:hlinkClick r:id="" action="ppaction://media"/>
            <a:extLst>
              <a:ext uri="{FF2B5EF4-FFF2-40B4-BE49-F238E27FC236}">
                <a16:creationId xmlns:a16="http://schemas.microsoft.com/office/drawing/2014/main" id="{2E10E552-DE1E-0D43-C79C-3CA2E1F74C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B8E34-D62E-DC99-B230-F85B5DE0EE56}"/>
              </a:ext>
            </a:extLst>
          </p:cNvPr>
          <p:cNvSpPr txBox="1"/>
          <p:nvPr/>
        </p:nvSpPr>
        <p:spPr>
          <a:xfrm>
            <a:off x="9704439" y="6596390"/>
            <a:ext cx="24875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https://xkcd.com/1732/</a:t>
            </a:r>
            <a:endParaRPr lang="en-US" sz="11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7163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7E23D3-D075-6808-2E5D-7DDA8D513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black and white screen&#10;&#10;AI-generated content may be incorrect.">
            <a:extLst>
              <a:ext uri="{FF2B5EF4-FFF2-40B4-BE49-F238E27FC236}">
                <a16:creationId xmlns:a16="http://schemas.microsoft.com/office/drawing/2014/main" id="{FAFCDA47-E39F-3BEE-0255-125D6243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2" y="0"/>
            <a:ext cx="11097255" cy="6858000"/>
          </a:xfrm>
          <a:prstGeom prst="rect">
            <a:avLst/>
          </a:prstGeom>
        </p:spPr>
      </p:pic>
      <p:pic>
        <p:nvPicPr>
          <p:cNvPr id="4" name="Picture 3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4B17655D-A78F-1F8A-8BCF-9CA046F83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891" y="2169186"/>
            <a:ext cx="1978464" cy="2641353"/>
          </a:xfrm>
          <a:prstGeom prst="rect">
            <a:avLst/>
          </a:prstGeom>
        </p:spPr>
      </p:pic>
      <p:pic>
        <p:nvPicPr>
          <p:cNvPr id="7" name="Picture 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144C9766-6772-7479-F8FF-CF3F18128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355" y="2379832"/>
            <a:ext cx="5618112" cy="222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821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085589-FD4C-86FE-37AE-46552D048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79BC73-86ED-63E4-DBB3-E2F6136B377D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7C477-8C07-FE6D-BA2A-6CFE7533928A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4B16F-21D2-3E66-723A-C334C27C2FF0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B863847-E95E-170E-9C2E-A791C23CA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368"/>
            <a:ext cx="6654474" cy="4159046"/>
          </a:xfrm>
          <a:prstGeom prst="rect">
            <a:avLst/>
          </a:prstGeom>
        </p:spPr>
      </p:pic>
      <p:pic>
        <p:nvPicPr>
          <p:cNvPr id="15" name="Picture 14" descr="A close-up of a logo&#10;&#10;AI-generated content may be incorrect.">
            <a:extLst>
              <a:ext uri="{FF2B5EF4-FFF2-40B4-BE49-F238E27FC236}">
                <a16:creationId xmlns:a16="http://schemas.microsoft.com/office/drawing/2014/main" id="{BB3D4702-3A9E-FB5D-5150-B21FB64AE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603" y="1049441"/>
            <a:ext cx="1764123" cy="58501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FD795B1-6506-22DC-A28E-8FA95C1FB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2714"/>
          <a:stretch/>
        </p:blipFill>
        <p:spPr>
          <a:xfrm>
            <a:off x="6010276" y="0"/>
            <a:ext cx="6096000" cy="63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864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54EF2-2882-A3A2-EEA3-18D9B34FE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8A664A2-6B57-256B-081D-19DC56E01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325"/>
            <a:ext cx="7924717" cy="2907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DF0123-4CAC-4F61-8724-9AC2735C4ACB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07EE9-4606-9E5D-F406-93AFE4DB4096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0428-A558-893F-0044-CD7F90947FD2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5" name="Picture 14" descr="A close-up of a logo&#10;&#10;AI-generated content may be incorrect.">
            <a:extLst>
              <a:ext uri="{FF2B5EF4-FFF2-40B4-BE49-F238E27FC236}">
                <a16:creationId xmlns:a16="http://schemas.microsoft.com/office/drawing/2014/main" id="{DE423240-D149-716A-1591-B471EBA98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00" y="282501"/>
            <a:ext cx="1764123" cy="58501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C9D446B-7CA1-B988-4921-0FF5FF274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1646" t="217" b="-217"/>
          <a:stretch/>
        </p:blipFill>
        <p:spPr>
          <a:xfrm>
            <a:off x="5958348" y="-21103"/>
            <a:ext cx="6233652" cy="63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529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63529-526B-9AB8-4BAA-BE605E961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C49DE7-A82F-B91A-50B8-93EDACCCAA3B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DE715-E270-111F-C7B2-BDD5990BA4D3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682189-24AE-21D2-6329-5B395E63DF00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3C107A4-2DFF-86CF-B877-0BBC80310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6" t="217" b="-217"/>
          <a:stretch/>
        </p:blipFill>
        <p:spPr>
          <a:xfrm>
            <a:off x="-35213" y="302975"/>
            <a:ext cx="12262426" cy="604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4051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9C20F7-6819-4699-F41D-8DA3BC2BA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592E6-46D5-C339-49D5-9168ACB45C49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EC877D-D015-9549-A034-705AA1EEE31B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C5660-196D-96A8-090A-DF9DE0A18433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B4D700F-829C-97F6-B325-C4FFF4456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6" r="516"/>
          <a:stretch/>
        </p:blipFill>
        <p:spPr>
          <a:xfrm>
            <a:off x="-1" y="302976"/>
            <a:ext cx="12192001" cy="60124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6BCCBF-8B67-BF76-9017-F6D7FB6913EA}"/>
              </a:ext>
            </a:extLst>
          </p:cNvPr>
          <p:cNvSpPr/>
          <p:nvPr/>
        </p:nvSpPr>
        <p:spPr>
          <a:xfrm>
            <a:off x="6096000" y="186813"/>
            <a:ext cx="6096000" cy="61286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458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FEE5B1-BB6C-3857-87A9-31D9E7EA1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CC6B5-B96C-2CEE-AD21-1C477FB0D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3513"/>
            <a:ext cx="12192000" cy="52109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02AFF5-3CF6-A94B-18B0-073055BFC6BB}"/>
                  </a:ext>
                </a:extLst>
              </p14:cNvPr>
              <p14:cNvContentPartPr/>
              <p14:nvPr/>
            </p14:nvContentPartPr>
            <p14:xfrm>
              <a:off x="2133650" y="2878788"/>
              <a:ext cx="9575640" cy="456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02AFF5-3CF6-A94B-18B0-073055BFC6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8010" y="2843148"/>
                <a:ext cx="9647280" cy="527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09AAAC-0706-E91C-A5C3-F13436685ACE}"/>
              </a:ext>
            </a:extLst>
          </p:cNvPr>
          <p:cNvSpPr txBox="1"/>
          <p:nvPr/>
        </p:nvSpPr>
        <p:spPr>
          <a:xfrm>
            <a:off x="3608439" y="3069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https://cds.climate.copernicus.eu/</a:t>
            </a:r>
          </a:p>
        </p:txBody>
      </p:sp>
    </p:spTree>
    <p:extLst>
      <p:ext uri="{BB962C8B-B14F-4D97-AF65-F5344CB8AC3E}">
        <p14:creationId xmlns:p14="http://schemas.microsoft.com/office/powerpoint/2010/main" val="2881553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03423-0019-F72B-D822-27CA3AC4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MIP6_overview">
            <a:hlinkClick r:id="" action="ppaction://media"/>
            <a:extLst>
              <a:ext uri="{FF2B5EF4-FFF2-40B4-BE49-F238E27FC236}">
                <a16:creationId xmlns:a16="http://schemas.microsoft.com/office/drawing/2014/main" id="{55CC8763-31D6-CD87-ACFD-8FE9F876C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78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03423-0019-F72B-D822-27CA3AC4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MIP6_api">
            <a:hlinkClick r:id="" action="ppaction://media"/>
            <a:extLst>
              <a:ext uri="{FF2B5EF4-FFF2-40B4-BE49-F238E27FC236}">
                <a16:creationId xmlns:a16="http://schemas.microsoft.com/office/drawing/2014/main" id="{52B3EBCB-25C9-3E03-4083-5CCDD1FD4A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11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387BC1-FECC-C90E-200E-824D19923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6B0E77AC-0C37-6044-4962-E07924343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03" y="0"/>
            <a:ext cx="826019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6A40C6-DFED-FDBB-E36C-23287F0BEF65}"/>
              </a:ext>
            </a:extLst>
          </p:cNvPr>
          <p:cNvSpPr/>
          <p:nvPr/>
        </p:nvSpPr>
        <p:spPr>
          <a:xfrm>
            <a:off x="2231921" y="3246783"/>
            <a:ext cx="7482350" cy="3380158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DC43B8-49B3-DD4A-6539-2B4DFC34186A}"/>
              </a:ext>
            </a:extLst>
          </p:cNvPr>
          <p:cNvSpPr/>
          <p:nvPr/>
        </p:nvSpPr>
        <p:spPr>
          <a:xfrm>
            <a:off x="2291555" y="1484030"/>
            <a:ext cx="7482350" cy="5083276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906EC-1ED5-DFA3-CC5D-8E2A965BB5AA}"/>
              </a:ext>
            </a:extLst>
          </p:cNvPr>
          <p:cNvSpPr/>
          <p:nvPr/>
        </p:nvSpPr>
        <p:spPr>
          <a:xfrm>
            <a:off x="2354824" y="5585792"/>
            <a:ext cx="7482350" cy="1011332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017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015B20-E670-4DA4-77DE-99937FB24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72EB4A1F-AD54-0B25-17B8-BDF17744EAD7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964635" y="10823"/>
            <a:ext cx="8262729" cy="684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8381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3975C9-D0B1-C1A1-313E-45599C007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0CEF58-EAEB-A624-EA96-CCC21E93A717}"/>
              </a:ext>
            </a:extLst>
          </p:cNvPr>
          <p:cNvSpPr txBox="1"/>
          <p:nvPr/>
        </p:nvSpPr>
        <p:spPr>
          <a:xfrm>
            <a:off x="644013" y="1551563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latin typeface="Helvetica"/>
                <a:cs typeface="Helvetica"/>
              </a:rPr>
              <a:t>🖼️ </a:t>
            </a:r>
            <a:r>
              <a:rPr lang="it-IT" sz="3600" dirty="0">
                <a:solidFill>
                  <a:schemeClr val="bg1"/>
                </a:solidFill>
                <a:latin typeface="Helvetica"/>
                <a:cs typeface="Helvetica"/>
              </a:rPr>
              <a:t>Framework scientifico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169EB4-A37C-B516-D4C4-FD7227DECB35}"/>
              </a:ext>
            </a:extLst>
          </p:cNvPr>
          <p:cNvSpPr txBox="1"/>
          <p:nvPr/>
        </p:nvSpPr>
        <p:spPr>
          <a:xfrm>
            <a:off x="644013" y="2197894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📩 </a:t>
            </a:r>
            <a:r>
              <a:rPr lang="it-IT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Reperire 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E567B-09E7-AA93-1973-70C2566CC0BD}"/>
              </a:ext>
            </a:extLst>
          </p:cNvPr>
          <p:cNvSpPr txBox="1"/>
          <p:nvPr/>
        </p:nvSpPr>
        <p:spPr>
          <a:xfrm>
            <a:off x="644013" y="2844225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⚙️ </a:t>
            </a:r>
            <a:r>
              <a:rPr lang="it-IT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Analizzare i dati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4CEC6-82E0-0452-3570-9859C38AEEB2}"/>
              </a:ext>
            </a:extLst>
          </p:cNvPr>
          <p:cNvSpPr txBox="1"/>
          <p:nvPr/>
        </p:nvSpPr>
        <p:spPr>
          <a:xfrm>
            <a:off x="644013" y="4136887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🤔 </a:t>
            </a:r>
            <a:r>
              <a:rPr lang="it-IT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Interrogarsi sui risultati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29024-0F3D-6618-63C2-A63577865824}"/>
              </a:ext>
            </a:extLst>
          </p:cNvPr>
          <p:cNvSpPr txBox="1"/>
          <p:nvPr/>
        </p:nvSpPr>
        <p:spPr>
          <a:xfrm>
            <a:off x="644013" y="3490556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latin typeface="Helvetica"/>
                <a:cs typeface="Helvetica"/>
              </a:rPr>
              <a:t>🗺️ </a:t>
            </a:r>
            <a:r>
              <a:rPr lang="it-IT" sz="3600" dirty="0">
                <a:solidFill>
                  <a:schemeClr val="bg1"/>
                </a:solidFill>
                <a:latin typeface="Helvetica"/>
                <a:cs typeface="Helvetica"/>
              </a:rPr>
              <a:t>Visualizzare i risultati</a:t>
            </a:r>
          </a:p>
        </p:txBody>
      </p:sp>
    </p:spTree>
    <p:extLst>
      <p:ext uri="{BB962C8B-B14F-4D97-AF65-F5344CB8AC3E}">
        <p14:creationId xmlns:p14="http://schemas.microsoft.com/office/powerpoint/2010/main" val="31693961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07BCC0-A531-4F95-F9A3-89C83CFD6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4701868-DD8E-D503-DC9A-95C0C7D36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076"/>
            <a:ext cx="12192000" cy="535984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33EE013-B2CD-DBAA-C014-730A61E6ED57}"/>
              </a:ext>
            </a:extLst>
          </p:cNvPr>
          <p:cNvGrpSpPr/>
          <p:nvPr/>
        </p:nvGrpSpPr>
        <p:grpSpPr>
          <a:xfrm>
            <a:off x="3215473" y="749076"/>
            <a:ext cx="2230734" cy="1115259"/>
            <a:chOff x="3125037" y="954593"/>
            <a:chExt cx="2230734" cy="11152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469180-44E3-0581-4827-1C87451F4F49}"/>
                </a:ext>
              </a:extLst>
            </p:cNvPr>
            <p:cNvSpPr/>
            <p:nvPr/>
          </p:nvSpPr>
          <p:spPr>
            <a:xfrm>
              <a:off x="3125037" y="954593"/>
              <a:ext cx="2200589" cy="1095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logo with text on it&#10;&#10;AI-generated content may be incorrect.">
              <a:extLst>
                <a:ext uri="{FF2B5EF4-FFF2-40B4-BE49-F238E27FC236}">
                  <a16:creationId xmlns:a16="http://schemas.microsoft.com/office/drawing/2014/main" id="{D5474668-5BFA-43B5-75AF-3AE18C977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5279" y="979606"/>
              <a:ext cx="2180492" cy="1090246"/>
            </a:xfrm>
            <a:prstGeom prst="rect">
              <a:avLst/>
            </a:prstGeom>
          </p:spPr>
        </p:pic>
      </p:grpSp>
      <p:pic>
        <p:nvPicPr>
          <p:cNvPr id="3" name="Picture 2" descr="A chart of a graph&#10;&#10;AI-generated content may be incorrect.">
            <a:extLst>
              <a:ext uri="{FF2B5EF4-FFF2-40B4-BE49-F238E27FC236}">
                <a16:creationId xmlns:a16="http://schemas.microsoft.com/office/drawing/2014/main" id="{2E2275CD-6460-83F0-E69A-075292065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017" y="460513"/>
            <a:ext cx="7915966" cy="593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016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9204FC-B25F-4D7A-4107-1650E923B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B5C140D-715D-0F14-1465-DB19C10D8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9585"/>
            <a:ext cx="12192000" cy="4298830"/>
          </a:xfrm>
          <a:prstGeom prst="rect">
            <a:avLst/>
          </a:prstGeom>
        </p:spPr>
      </p:pic>
      <p:pic>
        <p:nvPicPr>
          <p:cNvPr id="6" name="Picture 5" descr="A green and white logo&#10;&#10;AI-generated content may be incorrect.">
            <a:extLst>
              <a:ext uri="{FF2B5EF4-FFF2-40B4-BE49-F238E27FC236}">
                <a16:creationId xmlns:a16="http://schemas.microsoft.com/office/drawing/2014/main" id="{B38BEFAB-F74D-0F67-9293-39874329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119" y="462603"/>
            <a:ext cx="4154881" cy="1295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30E991-3CAB-0668-9074-1AC3D6AF27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701" r="6596" b="7856"/>
          <a:stretch/>
        </p:blipFill>
        <p:spPr>
          <a:xfrm>
            <a:off x="2358887" y="130405"/>
            <a:ext cx="7474226" cy="65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44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539B3D-7923-8AAA-E888-D6F4EA508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E27148A-E4D8-91C3-7D74-BBB88114A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15F46B-ACB0-A659-A564-875D13743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0"/>
            <a:ext cx="5314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7370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04EFB7-7F8F-F198-ECAD-8E99E7E77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italy with yellow dots&#10;&#10;Description automatically generated">
            <a:extLst>
              <a:ext uri="{FF2B5EF4-FFF2-40B4-BE49-F238E27FC236}">
                <a16:creationId xmlns:a16="http://schemas.microsoft.com/office/drawing/2014/main" id="{51367B25-ADAF-4747-EE24-2F1FF4AB7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384" y="0"/>
            <a:ext cx="7251231" cy="6491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AC5401-570A-7643-AACA-2B9C1DF52B0D}"/>
              </a:ext>
            </a:extLst>
          </p:cNvPr>
          <p:cNvSpPr txBox="1"/>
          <p:nvPr/>
        </p:nvSpPr>
        <p:spPr>
          <a:xfrm>
            <a:off x="4705350" y="6491615"/>
            <a:ext cx="7486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 (2022): Global sea level change indicators from 1950 to 2050 derived from reanalysis and high resolution CMIP6 climate projections. Copernicus Climate Change Service (C3S) Climate Data Store (CDS). DOI: 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10.24381/cds.6edf04e0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64959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30EFB-2DCD-4C97-F391-459A99D1A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2A090-3440-121D-98AB-4C6DE10655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0384" y="16957"/>
            <a:ext cx="7251231" cy="6457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9D42A8-77DB-94D1-CCFE-C7431F612008}"/>
              </a:ext>
            </a:extLst>
          </p:cNvPr>
          <p:cNvSpPr txBox="1"/>
          <p:nvPr/>
        </p:nvSpPr>
        <p:spPr>
          <a:xfrm>
            <a:off x="4705350" y="6491615"/>
            <a:ext cx="7486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 (C3S), Climate Data Store (CDS), (2024): Climate indicators for Europe from 1940 to 2100 derived from reanalysis and climate projections, Copernicus Climate Change Service (C3S) Climate Data Store (CDS). 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27028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D4D950-524C-461B-0773-CF3E3CA04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3D7283-C3B4-B5F8-F425-7ECA3C20F5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0384" y="16957"/>
            <a:ext cx="7251230" cy="6457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61A0C7-7714-D4CB-B9BE-325F4116F638}"/>
              </a:ext>
            </a:extLst>
          </p:cNvPr>
          <p:cNvSpPr txBox="1"/>
          <p:nvPr/>
        </p:nvSpPr>
        <p:spPr>
          <a:xfrm>
            <a:off x="4188542" y="6491615"/>
            <a:ext cx="800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Service, Climate Data Store, (2019): Climatic suitability for the presence and seasonal activity of the Aedes albopictus mosquito for Europe derived from climate projections. Copernicus Climate Change Service (C3S) Climate Data Store (CDS). DOI: 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10.24381/cds.d08ed09a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57225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0E3080-A6D0-5150-87E9-CEBDBBAD7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129A2B-FE6C-6D87-BA16-FE46585D380F}"/>
              </a:ext>
            </a:extLst>
          </p:cNvPr>
          <p:cNvSpPr txBox="1"/>
          <p:nvPr/>
        </p:nvSpPr>
        <p:spPr>
          <a:xfrm>
            <a:off x="4188542" y="6491615"/>
            <a:ext cx="800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Service, Climate Data Store, (2019): Climatic suitability for the presence and seasonal activity of the Aedes albopictus mosquito for Europe derived from climate projections. Copernicus Climate Change Service (C3S) Climate Data Store (CDS). DOI: 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10.24381/cds.d08ed09a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 descr="A map of italy with a temperature&#10;&#10;AI-generated content may be incorrect.">
            <a:extLst>
              <a:ext uri="{FF2B5EF4-FFF2-40B4-BE49-F238E27FC236}">
                <a16:creationId xmlns:a16="http://schemas.microsoft.com/office/drawing/2014/main" id="{1A95C043-03FE-A89A-D715-2D437284F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048" y="368473"/>
            <a:ext cx="6610667" cy="5887235"/>
          </a:xfrm>
          <a:prstGeom prst="rect">
            <a:avLst/>
          </a:prstGeom>
        </p:spPr>
      </p:pic>
      <p:pic>
        <p:nvPicPr>
          <p:cNvPr id="7" name="Picture 6" descr="A map of the region&#10;&#10;AI-generated content may be incorrect.">
            <a:extLst>
              <a:ext uri="{FF2B5EF4-FFF2-40B4-BE49-F238E27FC236}">
                <a16:creationId xmlns:a16="http://schemas.microsoft.com/office/drawing/2014/main" id="{2698F85B-7169-17E2-2000-F1EC397E56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7809"/>
          <a:stretch/>
        </p:blipFill>
        <p:spPr>
          <a:xfrm>
            <a:off x="0" y="372577"/>
            <a:ext cx="5647275" cy="611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677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0DAF5-4E99-1E11-8738-982E78B8E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46B8A1-F132-2E27-01CF-6B2EA885DD85}"/>
              </a:ext>
            </a:extLst>
          </p:cNvPr>
          <p:cNvSpPr txBox="1"/>
          <p:nvPr/>
        </p:nvSpPr>
        <p:spPr>
          <a:xfrm>
            <a:off x="1524000" y="1997839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Le nostre scelte definiscono</a:t>
            </a:r>
            <a:b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il cambiamento climatico </a:t>
            </a:r>
            <a:endParaRPr lang="it-IT" sz="60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91356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168C50-AA41-B03F-FEF5-DE54482A2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BFF1A97-5DF0-B502-B456-C87AD9CF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2491" y="423902"/>
            <a:ext cx="8967018" cy="6010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B12A7C-3E66-59BB-70C2-FD6D79412567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Ritchie, Pablo Rosado and Max Roser (2022) - “Environmental Impacts of Food Production” Published online at OurWorldinData.org. Retrieved from: 'https://ourworldindata.org/environmental-impacts-of-food'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13727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C444A-974C-A740-C900-D7066C19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751FCEB-AF71-1F6B-CDA7-8EA4306B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8526" y="423902"/>
            <a:ext cx="8954949" cy="6010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A5905-11A2-C3F2-8E8B-68515F4CEDB9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Ritchie, Pablo Rosado and Max Roser (2022) - “Environmental Impacts of Food Production” Published online at OurWorldinData.org. Retrieved from: 'https://ourworldindata.org/environmental-impacts-of-food'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38949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0C2D8E-C34B-C577-E2E4-BC145E4BC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4D36A8-4EF4-B464-08BF-98A092D8B0B9}"/>
              </a:ext>
            </a:extLst>
          </p:cNvPr>
          <p:cNvSpPr txBox="1"/>
          <p:nvPr/>
        </p:nvSpPr>
        <p:spPr>
          <a:xfrm>
            <a:off x="5172302" y="2644170"/>
            <a:ext cx="18473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9600" dirty="0">
                <a:solidFill>
                  <a:schemeClr val="bg1"/>
                </a:solidFill>
                <a:latin typeface="Helvetica"/>
                <a:cs typeface="Helvetica"/>
              </a:rPr>
              <a:t>🖼️</a:t>
            </a:r>
            <a:endParaRPr lang="it-IT" sz="9600" dirty="0">
              <a:solidFill>
                <a:schemeClr val="bg1"/>
              </a:solidFill>
              <a:effectLst/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7192327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88F2A0-9DBD-7C57-2978-CB1BC280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2D70999-C1BE-5A45-D271-9A316F048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8526" y="423902"/>
            <a:ext cx="8954949" cy="60101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CD2CC7-DB60-A950-D3C5-1139C2799BBF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Ritchie, Pablo Rosado and Max Roser (2022) - “Environmental Impacts of Food Production” Published online at OurWorldinData.org. Retrieved from: 'https://ourworldindata.org/environmental-impacts-of-food'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82188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43D6E3-A150-7AB8-75B5-3635B26BC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52D2EDE-A37C-A12F-AF3E-7035C4262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306386" y="427784"/>
            <a:ext cx="7579228" cy="60024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A81F8D-BD91-FEFE-E27B-FE6590B0291C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 (2023) - “Which form of transport has the smallest carbon footprint?” Published online at OurWorldinData.org. Retrieved from: 'https://ourworldindata.org/travel-carbon-footprint'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21942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822BE-EDDB-3851-A443-035139AC9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92EB43-63AC-9E04-A937-676AF04BE4AC}"/>
              </a:ext>
            </a:extLst>
          </p:cNvPr>
          <p:cNvSpPr txBox="1"/>
          <p:nvPr/>
        </p:nvSpPr>
        <p:spPr>
          <a:xfrm>
            <a:off x="1411396" y="1413063"/>
            <a:ext cx="936920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sz="4400" b="0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Si può ancora fare di più</a:t>
            </a:r>
            <a:endParaRPr lang="it-IT" sz="32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🧑‍🚒Segui la Protezione Civile del tuo territorio.</a:t>
            </a:r>
            <a:r>
              <a:rPr lang="it-IT" sz="3200" b="0" i="0" u="none" strike="noStrike" dirty="0">
                <a:solidFill>
                  <a:srgbClr val="ADADAD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</a:t>
            </a:r>
            <a:endParaRPr lang="it-IT" sz="32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🗳️Ricorda l’importanza del tuo voto.</a:t>
            </a:r>
            <a:endParaRPr lang="it-IT" sz="32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🛡️Preparati per adattarti al nuovo clima. </a:t>
            </a:r>
            <a:endParaRPr lang="it-IT" sz="32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88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F468B9-7172-21CA-15ED-1D7A03782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E3E7CE-2844-E4D4-B712-7CAD01AE76AD}"/>
              </a:ext>
            </a:extLst>
          </p:cNvPr>
          <p:cNvSpPr txBox="1"/>
          <p:nvPr/>
        </p:nvSpPr>
        <p:spPr>
          <a:xfrm>
            <a:off x="1455174" y="1536174"/>
            <a:ext cx="928165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sz="6000" b="0" i="0" u="none" strike="noStrike" dirty="0">
                <a:solidFill>
                  <a:srgbClr val="FFFFFF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Fronteggiare il cambiamento climatico significa fronteggiare il futuro di ciascuno di noi</a:t>
            </a:r>
            <a:endParaRPr lang="it-IT" sz="60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15008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268A4-118F-BBBE-0CF0-B8CD382C9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BB086C-F591-BB29-C4DD-63BE462E412C}"/>
              </a:ext>
            </a:extLst>
          </p:cNvPr>
          <p:cNvSpPr txBox="1"/>
          <p:nvPr/>
        </p:nvSpPr>
        <p:spPr>
          <a:xfrm>
            <a:off x="1238865" y="916742"/>
            <a:ext cx="928165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60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https://github.com/Robin-Castellani/pyconit25-future-climate-change </a:t>
            </a:r>
            <a:endParaRPr lang="it-IT" sz="6000" dirty="0"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6" name="Picture 5" descr="A white cat in a black circle&#10;&#10;AI-generated content may be incorrect.">
            <a:extLst>
              <a:ext uri="{FF2B5EF4-FFF2-40B4-BE49-F238E27FC236}">
                <a16:creationId xmlns:a16="http://schemas.microsoft.com/office/drawing/2014/main" id="{C447C151-66E4-6596-259C-8ADB712E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116" y="4998283"/>
            <a:ext cx="33528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8339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39CA5D-2BA6-233A-7B39-3AD81A35F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FE3A30-D3FC-C3A1-1643-15A3F5C08548}"/>
              </a:ext>
            </a:extLst>
          </p:cNvPr>
          <p:cNvSpPr txBox="1"/>
          <p:nvPr/>
        </p:nvSpPr>
        <p:spPr>
          <a:xfrm>
            <a:off x="1238865" y="916742"/>
            <a:ext cx="9281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6000" dirty="0">
                <a:solidFill>
                  <a:schemeClr val="bg1"/>
                </a:solidFill>
              </a:rPr>
              <a:t>Feedback QR code</a:t>
            </a:r>
            <a:endParaRPr lang="it-IT" sz="60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49793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06AD8-556E-1D0E-7FFE-C5BAC019D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BA1C-2A68-574A-0DBC-1453A54361A4}"/>
              </a:ext>
            </a:extLst>
          </p:cNvPr>
          <p:cNvSpPr txBox="1"/>
          <p:nvPr/>
        </p:nvSpPr>
        <p:spPr>
          <a:xfrm>
            <a:off x="7134225" y="6624965"/>
            <a:ext cx="50577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Showyourstripes.info by Ed Hawkins, University of Reading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757C68D-22AF-CB60-2FAD-DBC978413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639884" y="1265564"/>
            <a:ext cx="8929628" cy="50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A836B7-4A10-8B39-B615-2DE8B5079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79682" y="623290"/>
            <a:ext cx="10632635" cy="598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5397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28A41E-ED81-7141-B0B7-33BD8E323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E301DD2-9719-198A-129C-AFD4B3C7C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2832488-512B-0818-46C2-F71616217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311899" cy="12620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F7053D-0B88-000F-C269-A80EF3DFEF3F}"/>
              </a:ext>
            </a:extLst>
          </p:cNvPr>
          <p:cNvSpPr/>
          <p:nvPr/>
        </p:nvSpPr>
        <p:spPr>
          <a:xfrm>
            <a:off x="3333135" y="825910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87B846-0E11-4954-9D1D-61A12D327395}"/>
              </a:ext>
            </a:extLst>
          </p:cNvPr>
          <p:cNvSpPr/>
          <p:nvPr/>
        </p:nvSpPr>
        <p:spPr>
          <a:xfrm>
            <a:off x="6661354" y="825910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FF1581-79C0-E749-D89E-BDAFC30783FC}"/>
              </a:ext>
            </a:extLst>
          </p:cNvPr>
          <p:cNvSpPr/>
          <p:nvPr/>
        </p:nvSpPr>
        <p:spPr>
          <a:xfrm>
            <a:off x="5176683" y="2649795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78F44A-23F8-011C-4481-ABBB22D59F44}"/>
              </a:ext>
            </a:extLst>
          </p:cNvPr>
          <p:cNvSpPr/>
          <p:nvPr/>
        </p:nvSpPr>
        <p:spPr>
          <a:xfrm>
            <a:off x="6769509" y="4340943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2E29F3-8995-3BD7-C58B-F172583D54FC}"/>
              </a:ext>
            </a:extLst>
          </p:cNvPr>
          <p:cNvSpPr/>
          <p:nvPr/>
        </p:nvSpPr>
        <p:spPr>
          <a:xfrm>
            <a:off x="3220064" y="4248535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88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8647D4-3252-43E8-9347-67DEC36BC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1B978B-1211-D86C-2953-CB92AC8AD4A7}"/>
              </a:ext>
            </a:extLst>
          </p:cNvPr>
          <p:cNvSpPr txBox="1"/>
          <p:nvPr/>
        </p:nvSpPr>
        <p:spPr>
          <a:xfrm>
            <a:off x="5172302" y="2644170"/>
            <a:ext cx="18473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9600" dirty="0">
                <a:solidFill>
                  <a:schemeClr val="bg1"/>
                </a:solidFill>
                <a:latin typeface="Helvetica"/>
                <a:cs typeface="Helvetica"/>
              </a:rPr>
              <a:t>📩</a:t>
            </a:r>
            <a:endParaRPr lang="it-IT" sz="9600" dirty="0">
              <a:solidFill>
                <a:schemeClr val="bg1"/>
              </a:solidFill>
              <a:effectLst/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9299209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1669A9-B50E-8FE4-DE83-EFFEF2DC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8A0702-E04A-F6F0-07DA-357709E6D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1" y="771599"/>
            <a:ext cx="11197097" cy="5314801"/>
          </a:xfrm>
          <a:prstGeom prst="rect">
            <a:avLst/>
          </a:prstGeom>
        </p:spPr>
      </p:pic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ACA7A7DA-D0D8-DF0C-1F64-D3FE57D68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071" y="4685071"/>
            <a:ext cx="2172929" cy="2172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26337A-CE19-9C8C-D542-E66E1E112D3C}"/>
              </a:ext>
            </a:extLst>
          </p:cNvPr>
          <p:cNvSpPr txBox="1"/>
          <p:nvPr/>
        </p:nvSpPr>
        <p:spPr>
          <a:xfrm>
            <a:off x="7427656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367F89-222F-414D-9FAF-ACDC219C2DDF}"/>
              </a:ext>
            </a:extLst>
          </p:cNvPr>
          <p:cNvSpPr txBox="1"/>
          <p:nvPr/>
        </p:nvSpPr>
        <p:spPr>
          <a:xfrm>
            <a:off x="2379406" y="3165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https://data.ece.iiasa.ac.at/ssp/#/downloads</a:t>
            </a:r>
          </a:p>
        </p:txBody>
      </p:sp>
    </p:spTree>
    <p:extLst>
      <p:ext uri="{BB962C8B-B14F-4D97-AF65-F5344CB8AC3E}">
        <p14:creationId xmlns:p14="http://schemas.microsoft.com/office/powerpoint/2010/main" val="4104328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8F646C-19DF-851F-256D-080959952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58A65FC-09F4-9663-82BD-6F46A88779A5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518004" y="0"/>
            <a:ext cx="904423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F4FE9C-7817-4CD7-C1AA-2592F3921CDC}"/>
              </a:ext>
            </a:extLst>
          </p:cNvPr>
          <p:cNvSpPr/>
          <p:nvPr/>
        </p:nvSpPr>
        <p:spPr>
          <a:xfrm>
            <a:off x="2042160" y="2255520"/>
            <a:ext cx="7995920" cy="4104640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4CA22F95-B2F3-EFF2-BC15-FD6128702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532" y="5624512"/>
            <a:ext cx="923925" cy="1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50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4450</TotalTime>
  <Words>814</Words>
  <Application>Microsoft Office PowerPoint</Application>
  <PresentationFormat>Widescreen</PresentationFormat>
  <Paragraphs>46</Paragraphs>
  <Slides>45</Slides>
  <Notes>45</Notes>
  <HiddenSlides>7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Aptos</vt:lpstr>
      <vt:lpstr>Aptos Display</vt:lpstr>
      <vt:lpstr>Arial</vt:lpstr>
      <vt:lpstr>Helvetica</vt:lpstr>
      <vt:lpstr>Times New Roman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Guido Frascadore</dc:creator>
  <cp:lastModifiedBy>Robin Castellani</cp:lastModifiedBy>
  <cp:revision>30</cp:revision>
  <dcterms:created xsi:type="dcterms:W3CDTF">2024-10-30T11:38:14Z</dcterms:created>
  <dcterms:modified xsi:type="dcterms:W3CDTF">2025-05-19T07:35:37Z</dcterms:modified>
</cp:coreProperties>
</file>